
<file path=[Content_Types].xml><?xml version="1.0" encoding="utf-8"?>
<Types xmlns="http://schemas.openxmlformats.org/package/2006/content-types">
  <Default Extension="fntdata" ContentType="application/x-fontdata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jpeg"/>
  <Override PartName="/ppt/media/image22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76" r:id="rId6"/>
    <p:sldId id="270" r:id="rId7"/>
    <p:sldId id="271" r:id="rId8"/>
    <p:sldId id="273" r:id="rId9"/>
    <p:sldId id="27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-52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t.me/bc_ns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vk.com/bc_nsk54" TargetMode="External"/><Relationship Id="rId5" Type="http://schemas.openxmlformats.org/officeDocument/2006/relationships/hyperlink" Target="https://bc-nsk.ru/" TargetMode="External"/><Relationship Id="rId4" Type="http://schemas.openxmlformats.org/officeDocument/2006/relationships/hyperlink" Target="mailto:info@bc-ns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151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1" y="1043912"/>
            <a:ext cx="4222567" cy="711620"/>
          </a:xfrm>
          <a:prstGeom prst="rect">
            <a:avLst/>
          </a:prstGeom>
        </p:spPr>
      </p:pic>
      <p:sp>
        <p:nvSpPr>
          <p:cNvPr id="7" name="Google Shape;193;p15">
            <a:extLst>
              <a:ext uri="{FF2B5EF4-FFF2-40B4-BE49-F238E27FC236}">
                <a16:creationId xmlns:a16="http://schemas.microsoft.com/office/drawing/2014/main" id="{1CD132D2-60D5-47C8-BECE-B6F003389024}"/>
              </a:ext>
            </a:extLst>
          </p:cNvPr>
          <p:cNvSpPr txBox="1"/>
          <p:nvPr/>
        </p:nvSpPr>
        <p:spPr>
          <a:xfrm>
            <a:off x="527380" y="2110100"/>
            <a:ext cx="371757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Успех Вашего бизнеса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начинается здесь!</a:t>
            </a:r>
            <a:endParaRPr sz="2400" dirty="0">
              <a:solidFill>
                <a:schemeClr val="bg2">
                  <a:lumMod val="75000"/>
                  <a:lumOff val="2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27C12-1D5C-4FFE-9ECC-DD8E09E3A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23" y="936637"/>
            <a:ext cx="4134705" cy="37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" y="-120139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pic>
        <p:nvPicPr>
          <p:cNvPr id="9" name="Google Shape;145;p14">
            <a:extLst>
              <a:ext uri="{FF2B5EF4-FFF2-40B4-BE49-F238E27FC236}">
                <a16:creationId xmlns:a16="http://schemas.microsoft.com/office/drawing/2014/main" id="{94A0FD3C-7363-4734-AD80-80972BB8ED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89" y="796881"/>
            <a:ext cx="3752164" cy="3549737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CDC577-3D8E-4F09-949D-360FCC7E9E5F}"/>
              </a:ext>
            </a:extLst>
          </p:cNvPr>
          <p:cNvSpPr/>
          <p:nvPr/>
        </p:nvSpPr>
        <p:spPr>
          <a:xfrm>
            <a:off x="4899048" y="796881"/>
            <a:ext cx="39646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ru-RU" sz="11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11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Бизнес-центр на Вокзальной- бизнес-центр класса В, расположенный </a:t>
            </a:r>
            <a:r>
              <a:rPr lang="ru-RU" sz="11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в самом центре Новосибирска</a:t>
            </a:r>
            <a:r>
              <a:rPr lang="ru-RU" sz="11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/>
            <a:r>
              <a:rPr lang="ru-RU" sz="11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на пересечении улиц Советская и Вокзальной магистрали.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F01A4A-70AB-4E9E-9C2D-FEC0E9B169F4}"/>
              </a:ext>
            </a:extLst>
          </p:cNvPr>
          <p:cNvSpPr/>
          <p:nvPr/>
        </p:nvSpPr>
        <p:spPr>
          <a:xfrm>
            <a:off x="4899049" y="2062495"/>
            <a:ext cx="3964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Бизнес-центр привлекателен своей </a:t>
            </a:r>
            <a:r>
              <a:rPr lang="ru-RU" sz="1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транспортной доступностью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, что позволит Вашему бизнесу привлечь самый широкий круг клиентов. В непосредственной близости расположены: станция метро «Площадь Ленина» (пешком </a:t>
            </a:r>
          </a:p>
          <a:p>
            <a:pPr lvl="0"/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4 мин.), остановка наземного общественного транспорта «Центр» (пешком 2 мин.), железнодорожный и автовокзал (пешком 15 мин.).</a:t>
            </a:r>
          </a:p>
          <a:p>
            <a:pPr lvl="0"/>
            <a:endParaRPr lang="ru-RU" sz="1000" dirty="0">
              <a:solidFill>
                <a:schemeClr val="bg2">
                  <a:lumMod val="75000"/>
                  <a:lumOff val="25000"/>
                </a:schemeClr>
              </a:solidFill>
              <a:latin typeface="Roboto Medium"/>
              <a:ea typeface="Roboto Medium"/>
              <a:cs typeface="KPWNCO+Lato Bold"/>
              <a:sym typeface="Roboto Medium"/>
            </a:endParaRPr>
          </a:p>
          <a:p>
            <a:pPr lvl="0"/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KPWNCO+Lato Bold"/>
                <a:sym typeface="Roboto Medium"/>
              </a:rPr>
              <a:t>Расположение бизнес-центра в месте, с </a:t>
            </a:r>
            <a:r>
              <a:rPr lang="ru-RU" sz="1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KPWNCO+Lato Bold"/>
                <a:sym typeface="Roboto Medium"/>
              </a:rPr>
              <a:t>одним из самых высоких пешеходных и автомобильных трафиков</a:t>
            </a:r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KPWNCO+Lato Bold"/>
                <a:sym typeface="Roboto Medium"/>
              </a:rPr>
              <a:t> в </a:t>
            </a:r>
          </a:p>
          <a:p>
            <a:pPr lvl="0"/>
            <a:r>
              <a:rPr lang="ru-RU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KPWNCO+Lato Bold"/>
                <a:sym typeface="Roboto Medium"/>
              </a:rPr>
              <a:t>г. Новосибирске обеспечивает успех компаниям, деятельность которых связана с непосредственным общением с клиентами.</a:t>
            </a:r>
            <a:endParaRPr lang="ru-RU" sz="1000" dirty="0">
              <a:solidFill>
                <a:schemeClr val="bg2">
                  <a:lumMod val="75000"/>
                  <a:lumOff val="25000"/>
                </a:schemeClr>
              </a:solidFill>
              <a:latin typeface="Roboto Medium" panose="020B0604020202020204" charset="0"/>
              <a:ea typeface="Roboto Medium" panose="020B0604020202020204" charset="0"/>
              <a:cs typeface="KPWNCO+Lato Bold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3C28D1-E1FC-49C8-8BCD-5E0C4EBB7714}"/>
              </a:ext>
            </a:extLst>
          </p:cNvPr>
          <p:cNvSpPr/>
          <p:nvPr/>
        </p:nvSpPr>
        <p:spPr>
          <a:xfrm>
            <a:off x="7522108" y="-80093"/>
            <a:ext cx="1621892" cy="15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934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307025" y="530745"/>
            <a:ext cx="7762387" cy="473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11 причин выбрать нас:</a:t>
            </a:r>
          </a:p>
          <a:p>
            <a:pPr marL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  <a:cs typeface="Roboto Medium"/>
                <a:sym typeface="Roboto Medium"/>
              </a:rPr>
              <a:t>В самом центре Новосибирска, в 4 мин. ходьбы от станции метро пл. Ленина;</a:t>
            </a:r>
          </a:p>
          <a:p>
            <a:pPr marL="457200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  <a:cs typeface="Roboto Medium"/>
                <a:sym typeface="Roboto Medium"/>
              </a:rPr>
              <a:t>Один из самых высоких пешеходных и автомобильных трафиков  в городе;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  <a:cs typeface="Roboto Medium"/>
                <a:sym typeface="Roboto Medium"/>
              </a:rPr>
              <a:t>Современный стильный дизайн мест общего пользования;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Круглосуточный доступ в здание;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Высокий уровень безопасности (круглосуточная охрана);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Высокие стандарты качества обслуживания;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Индивидуальный подход к каждому арендатору;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Возможность перепланировки и своего дизайна помещений;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Сопутствующие услуги: предоставление юридического адреса, наружная реклама на </a:t>
            </a: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LED-</a:t>
            </a: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экране, услуги клининга, аренда почтовых ячеек;</a:t>
            </a:r>
          </a:p>
          <a:p>
            <a:pPr marL="457200" lvl="0" indent="-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Развитая инфраструктура: </a:t>
            </a:r>
            <a:r>
              <a:rPr lang="ru-RU" sz="900" dirty="0">
                <a:solidFill>
                  <a:srgbClr val="333333"/>
                </a:solidFill>
                <a:latin typeface="Helvetica Neue"/>
              </a:rPr>
              <a:t>кафе, наземная парковка, банк, аптека, медицинский центр, </a:t>
            </a:r>
            <a:r>
              <a:rPr lang="ru-RU" sz="900" dirty="0" err="1">
                <a:solidFill>
                  <a:srgbClr val="333333"/>
                </a:solidFill>
                <a:latin typeface="Helvetica Neue"/>
              </a:rPr>
              <a:t>велопарковка</a:t>
            </a:r>
            <a:r>
              <a:rPr lang="ru-RU" sz="900" dirty="0">
                <a:solidFill>
                  <a:srgbClr val="333333"/>
                </a:solidFill>
                <a:latin typeface="Helvetica Neue"/>
              </a:rPr>
              <a:t>, ателье, часовая мастерская, служба доставки, мастерская по ремонту телефонов, </a:t>
            </a:r>
            <a:r>
              <a:rPr lang="ru-RU" sz="900" dirty="0" err="1">
                <a:solidFill>
                  <a:srgbClr val="333333"/>
                </a:solidFill>
                <a:latin typeface="Helvetica Neue"/>
              </a:rPr>
              <a:t>кофеточка</a:t>
            </a:r>
            <a:r>
              <a:rPr lang="ru-RU" sz="900" dirty="0">
                <a:solidFill>
                  <a:srgbClr val="333333"/>
                </a:solidFill>
                <a:latin typeface="Helvetica Neue"/>
              </a:rPr>
              <a:t>, косметологические кабинеты и салоны красоты, туристические агентства, юридические компании, кадровые агентства, агентства недвижимости, полиграфия, химчистка, шоу-румы, ночной клуб, ресторан, столовая, кофейня</a:t>
            </a: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 и многое другое;</a:t>
            </a:r>
          </a:p>
          <a:p>
            <a:pPr lvl="0">
              <a:lnSpc>
                <a:spcPts val="1200"/>
              </a:lnSpc>
            </a:pPr>
            <a:endParaRPr lang="ru-RU" sz="900" dirty="0">
              <a:solidFill>
                <a:schemeClr val="bg2">
                  <a:lumMod val="75000"/>
                  <a:lumOff val="25000"/>
                </a:schemeClr>
              </a:solidFill>
              <a:latin typeface="Roboto Medium" panose="020B0604020202020204" charset="0"/>
              <a:ea typeface="Roboto Medium" panose="020B0604020202020204" charset="0"/>
            </a:endParaRPr>
          </a:p>
          <a:p>
            <a:pPr marL="457200" indent="-457200">
              <a:lnSpc>
                <a:spcPts val="1200"/>
              </a:lnSpc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 panose="020B0604020202020204" charset="0"/>
                <a:ea typeface="Roboto Medium" panose="020B0604020202020204" charset="0"/>
              </a:rPr>
              <a:t>Аренда от собственника (0% комиссии).</a:t>
            </a:r>
          </a:p>
          <a:p>
            <a:pPr marL="457200" lvl="0" indent="-457200">
              <a:lnSpc>
                <a:spcPts val="1200"/>
              </a:lnSpc>
              <a:buFont typeface="Wingdings" panose="05000000000000000000" pitchFamily="2" charset="2"/>
              <a:buChar char="ü"/>
            </a:pPr>
            <a:endParaRPr lang="ru-RU" sz="900" dirty="0">
              <a:solidFill>
                <a:schemeClr val="bg2">
                  <a:lumMod val="75000"/>
                  <a:lumOff val="25000"/>
                </a:schemeClr>
              </a:solidFill>
              <a:latin typeface="Roboto Medium" panose="020B0604020202020204" charset="0"/>
              <a:ea typeface="Roboto Medium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bg2">
                  <a:lumMod val="75000"/>
                  <a:lumOff val="25000"/>
                </a:schemeClr>
              </a:solidFill>
              <a:latin typeface="Roboto Medium" panose="020B0604020202020204" charset="0"/>
              <a:ea typeface="Roboto Medium" panose="020B0604020202020204" charset="0"/>
              <a:cs typeface="Roboto Medium"/>
              <a:sym typeface="Roboto Medium"/>
            </a:endParaRPr>
          </a:p>
          <a:p>
            <a:endParaRPr lang="ru-RU" sz="1100" dirty="0">
              <a:solidFill>
                <a:schemeClr val="bg2">
                  <a:lumMod val="75000"/>
                  <a:lumOff val="25000"/>
                </a:schemeClr>
              </a:solidFill>
              <a:latin typeface="Roboto Medium" panose="020B0604020202020204" charset="0"/>
              <a:ea typeface="Roboto Medium" panose="020B0604020202020204" charset="0"/>
              <a:cs typeface="Roboto Medium"/>
              <a:sym typeface="Roboto Medium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101000-8D04-4028-B2D3-EDE056B2A7F9}"/>
              </a:ext>
            </a:extLst>
          </p:cNvPr>
          <p:cNvSpPr/>
          <p:nvPr/>
        </p:nvSpPr>
        <p:spPr>
          <a:xfrm>
            <a:off x="7622275" y="-75063"/>
            <a:ext cx="1439838" cy="75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5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187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974470" y="700818"/>
            <a:ext cx="7762387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92;p15">
            <a:extLst>
              <a:ext uri="{FF2B5EF4-FFF2-40B4-BE49-F238E27FC236}">
                <a16:creationId xmlns:a16="http://schemas.microsoft.com/office/drawing/2014/main" id="{39177CBF-BACA-4EBF-AFB3-85AF39C97A00}"/>
              </a:ext>
            </a:extLst>
          </p:cNvPr>
          <p:cNvSpPr txBox="1"/>
          <p:nvPr/>
        </p:nvSpPr>
        <p:spPr>
          <a:xfrm>
            <a:off x="1798050" y="1260075"/>
            <a:ext cx="5725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Бизнес-центр на Вокзальной</a:t>
            </a: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AC938C-AA03-4259-8FC5-24608C562450}"/>
              </a:ext>
            </a:extLst>
          </p:cNvPr>
          <p:cNvSpPr/>
          <p:nvPr/>
        </p:nvSpPr>
        <p:spPr>
          <a:xfrm>
            <a:off x="2286000" y="187925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Это бизнес-пространство, которое органично сочетает в себе развитую инфраструктуру, высокую транспортную доступность, стильный дизайн и индивидуальный подход </a:t>
            </a:r>
          </a:p>
          <a:p>
            <a:pPr lvl="0" algn="ctr"/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к клиентам, что позволит Вам </a:t>
            </a:r>
          </a:p>
          <a:p>
            <a:pPr lvl="0" algn="ctr"/>
            <a:r>
              <a:rPr lang="ru-RU" b="1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успешно развивать свой бизнес в наиболее комфортных для этого условиях.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7E9D53-9BA8-4ED2-BCC7-D23D4813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03" y="3616831"/>
            <a:ext cx="1375258" cy="11371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B9360B-C846-435A-BF42-4EA648295955}"/>
              </a:ext>
            </a:extLst>
          </p:cNvPr>
          <p:cNvSpPr/>
          <p:nvPr/>
        </p:nvSpPr>
        <p:spPr>
          <a:xfrm>
            <a:off x="7475387" y="-60070"/>
            <a:ext cx="1621892" cy="14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7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111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440514" y="686903"/>
            <a:ext cx="8656765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ts val="1000"/>
              </a:lnSpc>
            </a:pPr>
            <a:endParaRPr lang="ru-RU" sz="900" b="1" i="1" dirty="0">
              <a:solidFill>
                <a:srgbClr val="000000">
                  <a:lumMod val="75000"/>
                  <a:lumOff val="25000"/>
                </a:srgbClr>
              </a:solidFill>
              <a:latin typeface="Roboto Medium" panose="020B0604020202020204" charset="0"/>
              <a:ea typeface="Roboto Medium" panose="020B0604020202020204" charset="0"/>
              <a:cs typeface="Times New Roman" panose="02020603050405020304" pitchFamily="18" charset="0"/>
            </a:endParaRPr>
          </a:p>
          <a:p>
            <a:pPr lvl="0">
              <a:lnSpc>
                <a:spcPts val="1000"/>
              </a:lnSpc>
            </a:pPr>
            <a:endParaRPr lang="ru-RU" sz="900" b="1" i="1" dirty="0">
              <a:solidFill>
                <a:srgbClr val="000000">
                  <a:lumMod val="75000"/>
                  <a:lumOff val="25000"/>
                </a:srgbClr>
              </a:solidFill>
              <a:latin typeface="Roboto Medium" panose="020B0604020202020204" charset="0"/>
              <a:ea typeface="Roboto Medium" panose="020B0604020202020204" charset="0"/>
              <a:cs typeface="Times New Roman" panose="02020603050405020304" pitchFamily="18" charset="0"/>
            </a:endParaRPr>
          </a:p>
          <a:p>
            <a:pPr lvl="0">
              <a:lnSpc>
                <a:spcPts val="1000"/>
              </a:lnSpc>
            </a:pP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Название: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Бизнес-центр на Вокзальной;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Классификация: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Класс “В”;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Адрес: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г. Новосибирск, Вокзальная магистраль, д.16;</a:t>
            </a:r>
          </a:p>
          <a:p>
            <a:pPr lvl="0">
              <a:lnSpc>
                <a:spcPts val="1000"/>
              </a:lnSpc>
            </a:pPr>
            <a:endParaRPr lang="ru-RU" sz="900" dirty="0">
              <a:solidFill>
                <a:srgbClr val="000000">
                  <a:lumMod val="75000"/>
                  <a:lumOff val="25000"/>
                </a:srgbClr>
              </a:solidFill>
              <a:latin typeface="Roboto Medium" panose="020B0604020202020204" charset="0"/>
              <a:ea typeface="Roboto Medium" panose="020B0604020202020204" charset="0"/>
              <a:cs typeface="Times New Roman" panose="02020603050405020304" pitchFamily="18" charset="0"/>
            </a:endParaRPr>
          </a:p>
          <a:p>
            <a:pPr lvl="0">
              <a:lnSpc>
                <a:spcPts val="1000"/>
              </a:lnSpc>
            </a:pP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Метро: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пл. Ленина, 4 мин. пешком;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Месторасположение: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 центр г. Новосибирска;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Общая площадь здания: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20 190 кв.м.;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Офисы: 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— 6 - 120 кв.м.;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Особенности БЦ: 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два офисных здания, объединенные пешеходным переходом;</a:t>
            </a:r>
          </a:p>
          <a:p>
            <a:pPr lvl="0">
              <a:lnSpc>
                <a:spcPts val="1000"/>
              </a:lnSpc>
            </a:pPr>
            <a:endParaRPr lang="ru-RU" sz="900" dirty="0">
              <a:solidFill>
                <a:srgbClr val="000000">
                  <a:lumMod val="75000"/>
                  <a:lumOff val="25000"/>
                </a:srgbClr>
              </a:solidFill>
              <a:latin typeface="Roboto Medium" panose="020B0604020202020204" charset="0"/>
              <a:ea typeface="Roboto Medium" panose="020B0604020202020204" charset="0"/>
              <a:cs typeface="Times New Roman" panose="02020603050405020304" pitchFamily="18" charset="0"/>
            </a:endParaRPr>
          </a:p>
          <a:p>
            <a:pPr lvl="0">
              <a:lnSpc>
                <a:spcPts val="1000"/>
              </a:lnSpc>
            </a:pP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Этажность здания: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корпус А - 8 этажей, корпус А1 - 11 этажей;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Состояние бизнес-центра: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современный дизайнерский ремонт мест общего пользования и коммуникаций в 11-этажном корпусе, завершен в 2022г. В 2023г. начаты аналогичные работы в 8-этажном корпусе, срок окончания – 2024г.;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Техническое оснащение: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электроснабжение – 2 независимых источника, приточно-вытяжная вентиляция, системы пожаробезопасности (оповещения, дымоудаления, подпора воздуха, автоматическая пожарная сигнализация);</a:t>
            </a:r>
          </a:p>
          <a:p>
            <a:pPr lvl="0">
              <a:lnSpc>
                <a:spcPts val="1000"/>
              </a:lnSpc>
            </a:pPr>
            <a:endParaRPr lang="ru-RU" sz="900" dirty="0">
              <a:solidFill>
                <a:srgbClr val="000000">
                  <a:lumMod val="75000"/>
                  <a:lumOff val="25000"/>
                </a:srgbClr>
              </a:solidFill>
              <a:latin typeface="Roboto Medium" panose="020B0604020202020204" charset="0"/>
              <a:ea typeface="Roboto Medium" panose="020B0604020202020204" charset="0"/>
              <a:cs typeface="Times New Roman" panose="02020603050405020304" pitchFamily="18" charset="0"/>
            </a:endParaRPr>
          </a:p>
          <a:p>
            <a:pPr lvl="0">
              <a:lnSpc>
                <a:spcPts val="1000"/>
              </a:lnSpc>
            </a:pP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Телекоммуникации: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5 провайдеров, возможно провести неограниченное количество линий связи;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Лифты: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4 пассажирских лифта;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Парковка: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наземная платная на 18 м/м;</a:t>
            </a:r>
          </a:p>
          <a:p>
            <a:pPr lvl="0">
              <a:lnSpc>
                <a:spcPts val="1000"/>
              </a:lnSpc>
            </a:pPr>
            <a:b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</a:br>
            <a:r>
              <a:rPr lang="ru-RU" sz="9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Охрана: </a:t>
            </a:r>
            <a:r>
              <a:rPr lang="ru-RU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Roboto Medium" panose="020B0604020202020204" charset="0"/>
                <a:ea typeface="Roboto Medium" panose="020B0604020202020204" charset="0"/>
                <a:cs typeface="Times New Roman" panose="02020603050405020304" pitchFamily="18" charset="0"/>
              </a:rPr>
              <a:t>Круглосуточная, видеонаблюдение, ресепшн.</a:t>
            </a:r>
            <a:endParaRPr sz="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B9360B-C846-435A-BF42-4EA648295955}"/>
              </a:ext>
            </a:extLst>
          </p:cNvPr>
          <p:cNvSpPr/>
          <p:nvPr/>
        </p:nvSpPr>
        <p:spPr>
          <a:xfrm>
            <a:off x="7475387" y="-60070"/>
            <a:ext cx="1621892" cy="14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92;p15">
            <a:extLst>
              <a:ext uri="{FF2B5EF4-FFF2-40B4-BE49-F238E27FC236}">
                <a16:creationId xmlns:a16="http://schemas.microsoft.com/office/drawing/2014/main" id="{F7D1C38A-1DAA-46B1-AB49-89517507F6FB}"/>
              </a:ext>
            </a:extLst>
          </p:cNvPr>
          <p:cNvSpPr txBox="1"/>
          <p:nvPr/>
        </p:nvSpPr>
        <p:spPr>
          <a:xfrm>
            <a:off x="-207454" y="170073"/>
            <a:ext cx="5725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Описание бизнес-центра</a:t>
            </a: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41E37B-A59F-4343-A0BA-8B6DE5CFA96D}"/>
              </a:ext>
            </a:extLst>
          </p:cNvPr>
          <p:cNvSpPr/>
          <p:nvPr/>
        </p:nvSpPr>
        <p:spPr>
          <a:xfrm>
            <a:off x="7628899" y="-206908"/>
            <a:ext cx="1468380" cy="206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3C4A21-61E3-4AB1-9C13-BEAA2FBE2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076" y="923105"/>
            <a:ext cx="2079578" cy="17867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6AAFD2-E134-4B4C-A976-66096A81F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557" y="923106"/>
            <a:ext cx="2079578" cy="178671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1893A4-6962-4FD2-9687-980BAB78E435}"/>
              </a:ext>
            </a:extLst>
          </p:cNvPr>
          <p:cNvSpPr/>
          <p:nvPr/>
        </p:nvSpPr>
        <p:spPr>
          <a:xfrm>
            <a:off x="5689485" y="2731025"/>
            <a:ext cx="1098433" cy="1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Корпус 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8A6E3CD-90E6-4BB5-8E19-94D1EEC86658}"/>
              </a:ext>
            </a:extLst>
          </p:cNvPr>
          <p:cNvSpPr/>
          <p:nvPr/>
        </p:nvSpPr>
        <p:spPr>
          <a:xfrm>
            <a:off x="7998846" y="2740220"/>
            <a:ext cx="1098433" cy="171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Корпус А1</a:t>
            </a:r>
          </a:p>
        </p:txBody>
      </p:sp>
    </p:spTree>
    <p:extLst>
      <p:ext uri="{BB962C8B-B14F-4D97-AF65-F5344CB8AC3E}">
        <p14:creationId xmlns:p14="http://schemas.microsoft.com/office/powerpoint/2010/main" val="379278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" y="-423355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33373" y="0"/>
            <a:ext cx="4530061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/>
            <a:r>
              <a:rPr lang="ru-RU" sz="29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Галерея бизнес-центра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BC0E5-0769-4EBD-A290-226A32CEF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59" y="1240865"/>
            <a:ext cx="2126378" cy="16778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A2174-16CA-40F3-B561-382C4EE63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404" y="3003337"/>
            <a:ext cx="2133434" cy="18169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6611A-27BC-4B5D-AD19-C9C1D7C04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972" y="3002284"/>
            <a:ext cx="2033218" cy="17996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2E769F-4D17-4DA8-A421-D33423B13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972" y="1240866"/>
            <a:ext cx="2033218" cy="16716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94ED17-7F65-4F14-AF76-A5E939BB1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50" y="3003337"/>
            <a:ext cx="2033219" cy="18169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82B6E5-B0A7-4FE8-B5C7-CD16EB2CC5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48" y="1245088"/>
            <a:ext cx="2074812" cy="16716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00DE54-A240-4D14-BB8C-93E35AF73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7673" y="3002284"/>
            <a:ext cx="2074812" cy="17996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834A333-183B-41B0-98EE-76399A9D46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50" y="1231707"/>
            <a:ext cx="2033219" cy="168696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479937-B5E0-4EAB-9A30-CF74FED69998}"/>
              </a:ext>
            </a:extLst>
          </p:cNvPr>
          <p:cNvSpPr/>
          <p:nvPr/>
        </p:nvSpPr>
        <p:spPr>
          <a:xfrm>
            <a:off x="7522108" y="-347072"/>
            <a:ext cx="1588519" cy="42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967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09" y="82555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2248251" y="-135994"/>
            <a:ext cx="4530061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ctr"/>
            <a:r>
              <a:rPr lang="ru-RU" sz="29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Нам доверяют:</a:t>
            </a:r>
          </a:p>
        </p:txBody>
      </p:sp>
      <p:pic>
        <p:nvPicPr>
          <p:cNvPr id="7" name="Google Shape;310;p18">
            <a:extLst>
              <a:ext uri="{FF2B5EF4-FFF2-40B4-BE49-F238E27FC236}">
                <a16:creationId xmlns:a16="http://schemas.microsoft.com/office/drawing/2014/main" id="{7FBA407B-6187-465C-BBBB-A6A72F1B29F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817" y="1113097"/>
            <a:ext cx="2088450" cy="10941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 w="133350"/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0BECF0-9A73-4E13-A175-167A66DE6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286" y="2357691"/>
            <a:ext cx="2140136" cy="1113400"/>
          </a:xfrm>
          <a:prstGeom prst="rect">
            <a:avLst/>
          </a:prstGeom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10" name="Google Shape;311;p18">
            <a:extLst>
              <a:ext uri="{FF2B5EF4-FFF2-40B4-BE49-F238E27FC236}">
                <a16:creationId xmlns:a16="http://schemas.microsoft.com/office/drawing/2014/main" id="{E291E5F8-2DB9-4ABB-95BF-A13E97938C6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365769"/>
            <a:ext cx="2088450" cy="1113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F31072-92AB-4C5B-BD20-5D4FE1D14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86" y="1114998"/>
            <a:ext cx="2088450" cy="1094182"/>
          </a:xfrm>
          <a:prstGeom prst="rect">
            <a:avLst/>
          </a:prstGeom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12" name="Google Shape;315;p18">
            <a:extLst>
              <a:ext uri="{FF2B5EF4-FFF2-40B4-BE49-F238E27FC236}">
                <a16:creationId xmlns:a16="http://schemas.microsoft.com/office/drawing/2014/main" id="{DF0F22DF-E7FF-4229-8853-6F3727C79FF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4286" y="3612648"/>
            <a:ext cx="2140800" cy="1113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13" name="Google Shape;314;p18">
            <a:extLst>
              <a:ext uri="{FF2B5EF4-FFF2-40B4-BE49-F238E27FC236}">
                <a16:creationId xmlns:a16="http://schemas.microsoft.com/office/drawing/2014/main" id="{D80B4486-ADBF-4D34-A1CA-8C169650D02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3617158"/>
            <a:ext cx="2088450" cy="11535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5000" sy="105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B w="127000" h="127000"/>
            <a:contourClr>
              <a:schemeClr val="bg2">
                <a:lumMod val="50000"/>
                <a:lumOff val="50000"/>
              </a:schemeClr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57819B-36F5-4AEF-8FC1-04A85A091F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0702" y="2365769"/>
            <a:ext cx="2027462" cy="1113400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8B864E-C3FE-4AF3-B601-094F9F9FD8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8412" y="3611860"/>
            <a:ext cx="2027463" cy="1158884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6DA0043-80DA-41ED-A54C-0514CD2D2F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759" y="1113098"/>
            <a:ext cx="2027461" cy="1094181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889E56-E673-4042-A5D6-CC4635EF51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978" y="2365769"/>
            <a:ext cx="1949889" cy="1113400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377D308-F406-49DB-A1F7-8F1B70B881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978" y="3626887"/>
            <a:ext cx="1967598" cy="1128830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2FD652-DAB9-49E9-A42E-6AA882DF4B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978" y="1113097"/>
            <a:ext cx="1967598" cy="1094182"/>
          </a:xfrm>
          <a:prstGeom prst="rect">
            <a:avLst/>
          </a:prstGeom>
          <a:ln w="12700">
            <a:solidFill>
              <a:schemeClr val="bg2">
                <a:lumMod val="50000"/>
                <a:lumOff val="50000"/>
              </a:schemeClr>
            </a:solidFill>
          </a:ln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3D102E-6DF2-418D-9FA7-5990EBC6E92A}"/>
              </a:ext>
            </a:extLst>
          </p:cNvPr>
          <p:cNvSpPr/>
          <p:nvPr/>
        </p:nvSpPr>
        <p:spPr>
          <a:xfrm>
            <a:off x="7601803" y="-135994"/>
            <a:ext cx="1494430" cy="13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21" y="-266978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124" y="137955"/>
            <a:ext cx="2140136" cy="360672"/>
          </a:xfrm>
          <a:prstGeom prst="rect">
            <a:avLst/>
          </a:prstGeom>
        </p:spPr>
      </p:pic>
      <p:sp>
        <p:nvSpPr>
          <p:cNvPr id="8" name="Google Shape;192;p15">
            <a:extLst>
              <a:ext uri="{FF2B5EF4-FFF2-40B4-BE49-F238E27FC236}">
                <a16:creationId xmlns:a16="http://schemas.microsoft.com/office/drawing/2014/main" id="{C0642CEE-E831-49DE-A07E-3F3F32121175}"/>
              </a:ext>
            </a:extLst>
          </p:cNvPr>
          <p:cNvSpPr txBox="1"/>
          <p:nvPr/>
        </p:nvSpPr>
        <p:spPr>
          <a:xfrm>
            <a:off x="974470" y="700818"/>
            <a:ext cx="7762387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92;p15">
            <a:extLst>
              <a:ext uri="{FF2B5EF4-FFF2-40B4-BE49-F238E27FC236}">
                <a16:creationId xmlns:a16="http://schemas.microsoft.com/office/drawing/2014/main" id="{39177CBF-BACA-4EBF-AFB3-85AF39C97A00}"/>
              </a:ext>
            </a:extLst>
          </p:cNvPr>
          <p:cNvSpPr txBox="1"/>
          <p:nvPr/>
        </p:nvSpPr>
        <p:spPr>
          <a:xfrm>
            <a:off x="1798050" y="1260075"/>
            <a:ext cx="5725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Бизнес-центр на Вокзальной</a:t>
            </a:r>
            <a:endParaRPr sz="29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7E9D53-9BA8-4ED2-BCC7-D23D4813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603" y="3616831"/>
            <a:ext cx="1375258" cy="11371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B9360B-C846-435A-BF42-4EA648295955}"/>
              </a:ext>
            </a:extLst>
          </p:cNvPr>
          <p:cNvSpPr/>
          <p:nvPr/>
        </p:nvSpPr>
        <p:spPr>
          <a:xfrm>
            <a:off x="7475387" y="-60070"/>
            <a:ext cx="1621892" cy="14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361;p19">
            <a:extLst>
              <a:ext uri="{FF2B5EF4-FFF2-40B4-BE49-F238E27FC236}">
                <a16:creationId xmlns:a16="http://schemas.microsoft.com/office/drawing/2014/main" id="{B0FE5D20-2BC0-4659-9ACF-BD55CE57D96A}"/>
              </a:ext>
            </a:extLst>
          </p:cNvPr>
          <p:cNvSpPr txBox="1"/>
          <p:nvPr/>
        </p:nvSpPr>
        <p:spPr>
          <a:xfrm>
            <a:off x="1908550" y="2100125"/>
            <a:ext cx="5254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Это сочетание классики, дизайнерских решений, современных технологий и высокого сервиса в обслуживании клиентов. </a:t>
            </a:r>
            <a:endParaRPr dirty="0">
              <a:solidFill>
                <a:schemeClr val="bg2">
                  <a:lumMod val="75000"/>
                  <a:lumOff val="2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Наши клиенты - наша главная ценность.</a:t>
            </a:r>
            <a:endParaRPr b="1" dirty="0">
              <a:solidFill>
                <a:schemeClr val="bg2">
                  <a:lumMod val="75000"/>
                  <a:lumOff val="2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F515C8-62E5-4232-8895-25C19BA6813D}"/>
              </a:ext>
            </a:extLst>
          </p:cNvPr>
          <p:cNvSpPr/>
          <p:nvPr/>
        </p:nvSpPr>
        <p:spPr>
          <a:xfrm>
            <a:off x="7588853" y="-193559"/>
            <a:ext cx="1508426" cy="193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8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D5CEE-574A-47E3-ACB9-17FCC07A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3489"/>
            <a:ext cx="9144000" cy="55668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DCF2E9-003C-400E-9CC2-38D06D59AA01}"/>
              </a:ext>
            </a:extLst>
          </p:cNvPr>
          <p:cNvSpPr/>
          <p:nvPr/>
        </p:nvSpPr>
        <p:spPr>
          <a:xfrm>
            <a:off x="7522108" y="0"/>
            <a:ext cx="1621892" cy="70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674B5-E6AD-45FE-87B6-3C4D31D6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918" y="170073"/>
            <a:ext cx="2140136" cy="3606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686225-9907-4C5A-A3C2-5E6FB6CF4F06}"/>
              </a:ext>
            </a:extLst>
          </p:cNvPr>
          <p:cNvSpPr/>
          <p:nvPr/>
        </p:nvSpPr>
        <p:spPr>
          <a:xfrm>
            <a:off x="3169212" y="241786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A826F-8B72-45A3-AB00-D855B9E5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91" y="1007559"/>
            <a:ext cx="3610975" cy="608550"/>
          </a:xfrm>
          <a:prstGeom prst="rect">
            <a:avLst/>
          </a:prstGeom>
        </p:spPr>
      </p:pic>
      <p:sp>
        <p:nvSpPr>
          <p:cNvPr id="8" name="Google Shape;391;p20">
            <a:extLst>
              <a:ext uri="{FF2B5EF4-FFF2-40B4-BE49-F238E27FC236}">
                <a16:creationId xmlns:a16="http://schemas.microsoft.com/office/drawing/2014/main" id="{132AFCA6-2D1D-440E-9D76-B1BA6D79C90D}"/>
              </a:ext>
            </a:extLst>
          </p:cNvPr>
          <p:cNvSpPr txBox="1"/>
          <p:nvPr/>
        </p:nvSpPr>
        <p:spPr>
          <a:xfrm>
            <a:off x="770851" y="2158068"/>
            <a:ext cx="368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Вы можете связаться с нами любым удобным для Вас способом:</a:t>
            </a:r>
            <a:endParaRPr dirty="0">
              <a:solidFill>
                <a:schemeClr val="bg2">
                  <a:lumMod val="75000"/>
                  <a:lumOff val="2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0BBA91-85B9-4666-9CAB-685AA43F0787}"/>
              </a:ext>
            </a:extLst>
          </p:cNvPr>
          <p:cNvSpPr/>
          <p:nvPr/>
        </p:nvSpPr>
        <p:spPr>
          <a:xfrm>
            <a:off x="770851" y="2917302"/>
            <a:ext cx="3471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2">
                    <a:lumMod val="75000"/>
                    <a:lumOff val="2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Будем рады видеть Вас в числе наших арендаторов!</a:t>
            </a:r>
          </a:p>
        </p:txBody>
      </p:sp>
      <p:sp>
        <p:nvSpPr>
          <p:cNvPr id="9" name="Google Shape;393;p20">
            <a:extLst>
              <a:ext uri="{FF2B5EF4-FFF2-40B4-BE49-F238E27FC236}">
                <a16:creationId xmlns:a16="http://schemas.microsoft.com/office/drawing/2014/main" id="{587E04C6-2984-47E6-B38F-ECE5C793F1CB}"/>
              </a:ext>
            </a:extLst>
          </p:cNvPr>
          <p:cNvSpPr txBox="1"/>
          <p:nvPr/>
        </p:nvSpPr>
        <p:spPr>
          <a:xfrm>
            <a:off x="5574825" y="6926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позвонить:</a:t>
            </a:r>
            <a:endParaRPr u="sng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+7 (913) 003 13 35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+7 (383) 209 309</a:t>
            </a:r>
            <a:r>
              <a:rPr lang="ru-RU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92;p20">
            <a:extLst>
              <a:ext uri="{FF2B5EF4-FFF2-40B4-BE49-F238E27FC236}">
                <a16:creationId xmlns:a16="http://schemas.microsoft.com/office/drawing/2014/main" id="{3E7FC6B3-3A5E-4ECF-A502-C330C0CA6164}"/>
              </a:ext>
            </a:extLst>
          </p:cNvPr>
          <p:cNvSpPr txBox="1"/>
          <p:nvPr/>
        </p:nvSpPr>
        <p:spPr>
          <a:xfrm>
            <a:off x="5574812" y="1653475"/>
            <a:ext cx="255318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написать:</a:t>
            </a:r>
            <a:endParaRPr u="sng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  <a:hlinkClick r:id="rId4"/>
              </a:rPr>
              <a:t>info@bc-nsk.ru</a:t>
            </a:r>
            <a:endParaRPr lang="ru-RU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WhatsApp +7(913) 003 13 35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" name="Google Shape;394;p20">
            <a:extLst>
              <a:ext uri="{FF2B5EF4-FFF2-40B4-BE49-F238E27FC236}">
                <a16:creationId xmlns:a16="http://schemas.microsoft.com/office/drawing/2014/main" id="{0C89F5FF-E7DF-42BC-B285-84BEEF7A926F}"/>
              </a:ext>
            </a:extLst>
          </p:cNvPr>
          <p:cNvSpPr txBox="1"/>
          <p:nvPr/>
        </p:nvSpPr>
        <p:spPr>
          <a:xfrm>
            <a:off x="5611650" y="2455263"/>
            <a:ext cx="3000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связаться через сайт:</a:t>
            </a:r>
            <a:endParaRPr u="sng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/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  <a:hlinkClick r:id="rId5"/>
              </a:rPr>
              <a:t>https://bc-nsk.ru/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Google Shape;395;p20">
            <a:extLst>
              <a:ext uri="{FF2B5EF4-FFF2-40B4-BE49-F238E27FC236}">
                <a16:creationId xmlns:a16="http://schemas.microsoft.com/office/drawing/2014/main" id="{4CC701CF-4AA9-45D7-8275-0FBF4EC8A5AE}"/>
              </a:ext>
            </a:extLst>
          </p:cNvPr>
          <p:cNvSpPr txBox="1"/>
          <p:nvPr/>
        </p:nvSpPr>
        <p:spPr>
          <a:xfrm>
            <a:off x="5611650" y="32570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написать в соц. сетях:</a:t>
            </a:r>
            <a:endParaRPr u="sng"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ВКонтакте: </a:t>
            </a: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  <a:hlinkClick r:id="rId6"/>
              </a:rPr>
              <a:t>vk.com/bc_nsk54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</a:rPr>
              <a:t>Телеграм: </a:t>
            </a:r>
            <a:r>
              <a:rPr lang="en" dirty="0">
                <a:solidFill>
                  <a:schemeClr val="bg2">
                    <a:lumMod val="85000"/>
                    <a:lumOff val="15000"/>
                  </a:schemeClr>
                </a:solidFill>
                <a:latin typeface="Roboto Medium"/>
                <a:ea typeface="Roboto Medium"/>
                <a:cs typeface="Roboto Medium"/>
                <a:sym typeface="Roboto Medium"/>
                <a:hlinkClick r:id="rId7"/>
              </a:rPr>
              <a:t>t.me/bc_nsk</a:t>
            </a:r>
            <a:endParaRPr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6CA1BE-56B0-4651-91B9-A7357BBDFAD1}"/>
              </a:ext>
            </a:extLst>
          </p:cNvPr>
          <p:cNvSpPr/>
          <p:nvPr/>
        </p:nvSpPr>
        <p:spPr>
          <a:xfrm>
            <a:off x="7620000" y="-44450"/>
            <a:ext cx="1473200" cy="85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136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634</Words>
  <Application>Microsoft Office PowerPoint</Application>
  <PresentationFormat>Экран (16:9)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Roboto</vt:lpstr>
      <vt:lpstr>Arial</vt:lpstr>
      <vt:lpstr>Roboto Medium</vt:lpstr>
      <vt:lpstr>Wingdings</vt:lpstr>
      <vt:lpstr>Raleway</vt:lpstr>
      <vt:lpstr>Lato</vt:lpstr>
      <vt:lpstr>Helvetica Neue</vt:lpstr>
      <vt:lpstr>Swiss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marketolog</dc:creator>
  <cp:lastModifiedBy>marketolog</cp:lastModifiedBy>
  <cp:revision>21</cp:revision>
  <dcterms:modified xsi:type="dcterms:W3CDTF">2023-03-31T08:32:36Z</dcterms:modified>
</cp:coreProperties>
</file>